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77" r:id="rId3"/>
    <p:sldId id="274" r:id="rId4"/>
    <p:sldId id="266" r:id="rId5"/>
    <p:sldId id="265" r:id="rId6"/>
    <p:sldId id="284" r:id="rId7"/>
    <p:sldId id="285" r:id="rId8"/>
    <p:sldId id="279" r:id="rId9"/>
    <p:sldId id="283" r:id="rId10"/>
    <p:sldId id="281" r:id="rId11"/>
    <p:sldId id="280" r:id="rId12"/>
    <p:sldId id="282" r:id="rId13"/>
    <p:sldId id="286" r:id="rId14"/>
    <p:sldId id="287" r:id="rId15"/>
    <p:sldId id="259"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117" d="100"/>
          <a:sy n="117" d="100"/>
        </p:scale>
        <p:origin x="354"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2020-06-21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2020-06-21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2020-06-21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2020-06-21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2020-06-21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2020-06-21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2020-06-21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2020-06-21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2020-06-21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2020-06-21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2020-06-21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2020-06-21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2020-06-21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extLst>
              <a:ext uri="{BEBA8EAE-BF5A-486C-A8C5-ECC9F3942E4B}">
                <a14:imgProps xmlns:a14="http://schemas.microsoft.com/office/drawing/2010/main">
                  <a14:imgLayer r:embed="rId20">
                    <a14:imgEffect>
                      <a14:sharpenSoften amount="-9700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2020-06-21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22A622-9BF0-4FA2-AEF2-890643483DD4}"/>
              </a:ext>
            </a:extLst>
          </p:cNvPr>
          <p:cNvPicPr>
            <a:picLocks noChangeAspect="1"/>
          </p:cNvPicPr>
          <p:nvPr/>
        </p:nvPicPr>
        <p:blipFill>
          <a:blip r:embed="rId2"/>
          <a:stretch>
            <a:fillRect/>
          </a:stretch>
        </p:blipFill>
        <p:spPr>
          <a:xfrm>
            <a:off x="7749" y="7749"/>
            <a:ext cx="12192001" cy="6858000"/>
          </a:xfrm>
          <a:prstGeom prst="rect">
            <a:avLst/>
          </a:prstGeom>
        </p:spPr>
      </p:pic>
      <p:sp>
        <p:nvSpPr>
          <p:cNvPr id="2" name="Title 1">
            <a:extLst>
              <a:ext uri="{FF2B5EF4-FFF2-40B4-BE49-F238E27FC236}">
                <a16:creationId xmlns:a16="http://schemas.microsoft.com/office/drawing/2014/main" id="{0169F5CA-1E20-4BA6-AF8E-CF8C5CCF7582}"/>
              </a:ext>
            </a:extLst>
          </p:cNvPr>
          <p:cNvSpPr>
            <a:spLocks noGrp="1"/>
          </p:cNvSpPr>
          <p:nvPr>
            <p:ph type="ctrTitle"/>
          </p:nvPr>
        </p:nvSpPr>
        <p:spPr>
          <a:xfrm>
            <a:off x="1154955" y="228599"/>
            <a:ext cx="8825658" cy="3329581"/>
          </a:xfrm>
        </p:spPr>
        <p:txBody>
          <a:bodyPr>
            <a:normAutofit/>
          </a:bodyPr>
          <a:lstStyle/>
          <a:p>
            <a:pPr>
              <a:lnSpc>
                <a:spcPct val="90000"/>
              </a:lnSpc>
            </a:pPr>
            <a:r>
              <a:rPr lang="en-US" dirty="0">
                <a:solidFill>
                  <a:schemeClr val="tx1"/>
                </a:solidFill>
              </a:rPr>
              <a:t>Drone Localization in Ad-hoc Indoor Environment</a:t>
            </a:r>
            <a:endParaRPr lang="LID4096" dirty="0">
              <a:solidFill>
                <a:schemeClr val="tx1"/>
              </a:solidFill>
            </a:endParaRPr>
          </a:p>
        </p:txBody>
      </p:sp>
      <p:sp>
        <p:nvSpPr>
          <p:cNvPr id="3" name="Subtitle 2">
            <a:extLst>
              <a:ext uri="{FF2B5EF4-FFF2-40B4-BE49-F238E27FC236}">
                <a16:creationId xmlns:a16="http://schemas.microsoft.com/office/drawing/2014/main" id="{D8AFE34B-4DA4-453D-927B-D963AB328FF4}"/>
              </a:ext>
            </a:extLst>
          </p:cNvPr>
          <p:cNvSpPr>
            <a:spLocks noGrp="1"/>
          </p:cNvSpPr>
          <p:nvPr>
            <p:ph type="subTitle" idx="1"/>
          </p:nvPr>
        </p:nvSpPr>
        <p:spPr>
          <a:xfrm>
            <a:off x="1154955" y="3786779"/>
            <a:ext cx="8825658" cy="861420"/>
          </a:xfrm>
        </p:spPr>
        <p:txBody>
          <a:bodyPr>
            <a:normAutofit/>
          </a:bodyPr>
          <a:lstStyle/>
          <a:p>
            <a:r>
              <a:rPr lang="en-US" sz="2800" dirty="0">
                <a:solidFill>
                  <a:schemeClr val="tx1"/>
                </a:solidFill>
              </a:rPr>
              <a:t>Marcell Rausch</a:t>
            </a:r>
            <a:endParaRPr lang="LID4096" sz="2800" dirty="0">
              <a:solidFill>
                <a:schemeClr val="tx1"/>
              </a:solidFill>
            </a:endParaRPr>
          </a:p>
        </p:txBody>
      </p:sp>
      <p:sp>
        <p:nvSpPr>
          <p:cNvPr id="4" name="TextBox 3">
            <a:extLst>
              <a:ext uri="{FF2B5EF4-FFF2-40B4-BE49-F238E27FC236}">
                <a16:creationId xmlns:a16="http://schemas.microsoft.com/office/drawing/2014/main" id="{53CE27D9-02DC-4C81-9F46-80C8DC09AC2A}"/>
              </a:ext>
            </a:extLst>
          </p:cNvPr>
          <p:cNvSpPr txBox="1"/>
          <p:nvPr/>
        </p:nvSpPr>
        <p:spPr>
          <a:xfrm>
            <a:off x="9773265" y="6312310"/>
            <a:ext cx="1720645" cy="369332"/>
          </a:xfrm>
          <a:prstGeom prst="rect">
            <a:avLst/>
          </a:prstGeom>
          <a:noFill/>
        </p:spPr>
        <p:txBody>
          <a:bodyPr wrap="square" rtlCol="0">
            <a:spAutoFit/>
          </a:bodyPr>
          <a:lstStyle/>
          <a:p>
            <a:r>
              <a:rPr lang="en-US" b="1" dirty="0"/>
              <a:t>2019.12.11</a:t>
            </a:r>
            <a:endParaRPr lang="LID4096" b="1" dirty="0"/>
          </a:p>
        </p:txBody>
      </p:sp>
    </p:spTree>
    <p:extLst>
      <p:ext uri="{BB962C8B-B14F-4D97-AF65-F5344CB8AC3E}">
        <p14:creationId xmlns:p14="http://schemas.microsoft.com/office/powerpoint/2010/main" val="176550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A4F97-40B8-4C1E-A957-9FA7567B8B1D}"/>
              </a:ext>
            </a:extLst>
          </p:cNvPr>
          <p:cNvSpPr>
            <a:spLocks noGrp="1"/>
          </p:cNvSpPr>
          <p:nvPr>
            <p:ph type="title"/>
          </p:nvPr>
        </p:nvSpPr>
        <p:spPr/>
        <p:txBody>
          <a:bodyPr/>
          <a:lstStyle/>
          <a:p>
            <a:r>
              <a:rPr lang="en-US" dirty="0"/>
              <a:t>Cartographer tuning</a:t>
            </a:r>
            <a:endParaRPr lang="LID4096" dirty="0"/>
          </a:p>
        </p:txBody>
      </p:sp>
      <p:pic>
        <p:nvPicPr>
          <p:cNvPr id="15" name="Content Placeholder 14" descr="A picture containing text&#10;&#10;Description automatically generated">
            <a:extLst>
              <a:ext uri="{FF2B5EF4-FFF2-40B4-BE49-F238E27FC236}">
                <a16:creationId xmlns:a16="http://schemas.microsoft.com/office/drawing/2014/main" id="{42012887-5AC9-4BEE-8D76-7045FE45C976}"/>
              </a:ext>
            </a:extLst>
          </p:cNvPr>
          <p:cNvPicPr>
            <a:picLocks noGrp="1" noChangeAspect="1"/>
          </p:cNvPicPr>
          <p:nvPr>
            <p:ph idx="1"/>
          </p:nvPr>
        </p:nvPicPr>
        <p:blipFill>
          <a:blip r:embed="rId2"/>
          <a:stretch>
            <a:fillRect/>
          </a:stretch>
        </p:blipFill>
        <p:spPr>
          <a:xfrm>
            <a:off x="646111" y="2651309"/>
            <a:ext cx="4482252" cy="3523385"/>
          </a:xfrm>
        </p:spPr>
      </p:pic>
      <p:pic>
        <p:nvPicPr>
          <p:cNvPr id="17" name="Picture 16">
            <a:extLst>
              <a:ext uri="{FF2B5EF4-FFF2-40B4-BE49-F238E27FC236}">
                <a16:creationId xmlns:a16="http://schemas.microsoft.com/office/drawing/2014/main" id="{AD6DB838-4B32-464E-B328-B860DC1C705A}"/>
              </a:ext>
            </a:extLst>
          </p:cNvPr>
          <p:cNvPicPr>
            <a:picLocks noChangeAspect="1"/>
          </p:cNvPicPr>
          <p:nvPr/>
        </p:nvPicPr>
        <p:blipFill>
          <a:blip r:embed="rId3"/>
          <a:stretch>
            <a:fillRect/>
          </a:stretch>
        </p:blipFill>
        <p:spPr>
          <a:xfrm>
            <a:off x="6686550" y="2651309"/>
            <a:ext cx="4668616" cy="3523385"/>
          </a:xfrm>
          <a:prstGeom prst="rect">
            <a:avLst/>
          </a:prstGeom>
        </p:spPr>
      </p:pic>
      <p:sp>
        <p:nvSpPr>
          <p:cNvPr id="18" name="Arrow: Right 17">
            <a:extLst>
              <a:ext uri="{FF2B5EF4-FFF2-40B4-BE49-F238E27FC236}">
                <a16:creationId xmlns:a16="http://schemas.microsoft.com/office/drawing/2014/main" id="{16ACFF0D-7EFD-4013-977F-C14EAFE28905}"/>
              </a:ext>
            </a:extLst>
          </p:cNvPr>
          <p:cNvSpPr/>
          <p:nvPr/>
        </p:nvSpPr>
        <p:spPr>
          <a:xfrm>
            <a:off x="5344886" y="3820931"/>
            <a:ext cx="1126672" cy="1183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9" name="TextBox 18">
            <a:extLst>
              <a:ext uri="{FF2B5EF4-FFF2-40B4-BE49-F238E27FC236}">
                <a16:creationId xmlns:a16="http://schemas.microsoft.com/office/drawing/2014/main" id="{A67BE556-7DAF-4C8A-AB94-F2FE2ED169E4}"/>
              </a:ext>
            </a:extLst>
          </p:cNvPr>
          <p:cNvSpPr txBox="1"/>
          <p:nvPr/>
        </p:nvSpPr>
        <p:spPr>
          <a:xfrm>
            <a:off x="9748157" y="6531429"/>
            <a:ext cx="1828800" cy="369332"/>
          </a:xfrm>
          <a:prstGeom prst="rect">
            <a:avLst/>
          </a:prstGeom>
          <a:noFill/>
        </p:spPr>
        <p:txBody>
          <a:bodyPr wrap="square" rtlCol="0">
            <a:spAutoFit/>
          </a:bodyPr>
          <a:lstStyle/>
          <a:p>
            <a:r>
              <a:rPr lang="en-US" dirty="0"/>
              <a:t>*Illustration</a:t>
            </a:r>
            <a:endParaRPr lang="LID4096" dirty="0"/>
          </a:p>
        </p:txBody>
      </p:sp>
      <p:sp>
        <p:nvSpPr>
          <p:cNvPr id="20" name="TextBox 19">
            <a:extLst>
              <a:ext uri="{FF2B5EF4-FFF2-40B4-BE49-F238E27FC236}">
                <a16:creationId xmlns:a16="http://schemas.microsoft.com/office/drawing/2014/main" id="{D6C16FE8-53ED-4665-8B52-5C5D446AD404}"/>
              </a:ext>
            </a:extLst>
          </p:cNvPr>
          <p:cNvSpPr txBox="1"/>
          <p:nvPr/>
        </p:nvSpPr>
        <p:spPr>
          <a:xfrm>
            <a:off x="914399" y="1420586"/>
            <a:ext cx="7682593" cy="369332"/>
          </a:xfrm>
          <a:prstGeom prst="rect">
            <a:avLst/>
          </a:prstGeom>
          <a:noFill/>
        </p:spPr>
        <p:txBody>
          <a:bodyPr wrap="square" rtlCol="0">
            <a:spAutoFit/>
          </a:bodyPr>
          <a:lstStyle/>
          <a:p>
            <a:r>
              <a:rPr lang="en-US" dirty="0"/>
              <a:t>By adjusting weights and parameters in configuration file</a:t>
            </a:r>
            <a:endParaRPr lang="LID4096" dirty="0"/>
          </a:p>
        </p:txBody>
      </p:sp>
    </p:spTree>
    <p:extLst>
      <p:ext uri="{BB962C8B-B14F-4D97-AF65-F5344CB8AC3E}">
        <p14:creationId xmlns:p14="http://schemas.microsoft.com/office/powerpoint/2010/main" val="2871349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p:txBody>
          <a:bodyPr/>
          <a:lstStyle/>
          <a:p>
            <a:r>
              <a:rPr lang="en-US" dirty="0"/>
              <a:t>SLAM setup evaluation</a:t>
            </a: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875201" y="1479843"/>
            <a:ext cx="5027578" cy="1165386"/>
          </a:xfrm>
        </p:spPr>
        <p:txBody>
          <a:bodyPr>
            <a:noAutofit/>
          </a:bodyPr>
          <a:lstStyle/>
          <a:p>
            <a:pPr marL="0" indent="0">
              <a:buNone/>
            </a:pPr>
            <a:r>
              <a:rPr lang="en-US" sz="1800" dirty="0"/>
              <a:t>1.Visual inspection of produced map</a:t>
            </a:r>
          </a:p>
          <a:p>
            <a:r>
              <a:rPr lang="en-US" sz="1600" dirty="0"/>
              <a:t>Submap quality and reliability</a:t>
            </a:r>
          </a:p>
          <a:p>
            <a:r>
              <a:rPr lang="en-US" sz="1600" dirty="0"/>
              <a:t>Global map quality and reliability</a:t>
            </a:r>
          </a:p>
        </p:txBody>
      </p:sp>
      <p:pic>
        <p:nvPicPr>
          <p:cNvPr id="11" name="Picture 10" descr="A picture containing text&#10;&#10;Description automatically generated">
            <a:extLst>
              <a:ext uri="{FF2B5EF4-FFF2-40B4-BE49-F238E27FC236}">
                <a16:creationId xmlns:a16="http://schemas.microsoft.com/office/drawing/2014/main" id="{FB96BEE4-5D2C-4FC9-A10E-1B9EEA5DE0E6}"/>
              </a:ext>
            </a:extLst>
          </p:cNvPr>
          <p:cNvPicPr>
            <a:picLocks noChangeAspect="1"/>
          </p:cNvPicPr>
          <p:nvPr/>
        </p:nvPicPr>
        <p:blipFill>
          <a:blip r:embed="rId2"/>
          <a:stretch>
            <a:fillRect/>
          </a:stretch>
        </p:blipFill>
        <p:spPr>
          <a:xfrm>
            <a:off x="1249844" y="2778674"/>
            <a:ext cx="4417333" cy="3472354"/>
          </a:xfrm>
          <a:prstGeom prst="rect">
            <a:avLst/>
          </a:prstGeom>
        </p:spPr>
      </p:pic>
      <p:sp>
        <p:nvSpPr>
          <p:cNvPr id="12" name="TextBox 11">
            <a:extLst>
              <a:ext uri="{FF2B5EF4-FFF2-40B4-BE49-F238E27FC236}">
                <a16:creationId xmlns:a16="http://schemas.microsoft.com/office/drawing/2014/main" id="{C28DB07C-3625-4513-9937-E895168D38B8}"/>
              </a:ext>
            </a:extLst>
          </p:cNvPr>
          <p:cNvSpPr txBox="1"/>
          <p:nvPr/>
        </p:nvSpPr>
        <p:spPr>
          <a:xfrm>
            <a:off x="6539593" y="1424623"/>
            <a:ext cx="5265963" cy="923330"/>
          </a:xfrm>
          <a:prstGeom prst="rect">
            <a:avLst/>
          </a:prstGeom>
          <a:noFill/>
        </p:spPr>
        <p:txBody>
          <a:bodyPr wrap="square" rtlCol="0">
            <a:spAutoFit/>
          </a:bodyPr>
          <a:lstStyle/>
          <a:p>
            <a:r>
              <a:rPr lang="en-US" dirty="0"/>
              <a:t>2. RMS error calculation of SLAM trajectory against ground truth as an objective measure</a:t>
            </a:r>
          </a:p>
          <a:p>
            <a:endParaRPr lang="LID4096" dirty="0"/>
          </a:p>
        </p:txBody>
      </p:sp>
      <p:pic>
        <p:nvPicPr>
          <p:cNvPr id="14" name="Picture 13">
            <a:extLst>
              <a:ext uri="{FF2B5EF4-FFF2-40B4-BE49-F238E27FC236}">
                <a16:creationId xmlns:a16="http://schemas.microsoft.com/office/drawing/2014/main" id="{CD2434F5-1C95-4560-B982-CF3324C9A6A2}"/>
              </a:ext>
            </a:extLst>
          </p:cNvPr>
          <p:cNvPicPr>
            <a:picLocks noChangeAspect="1"/>
          </p:cNvPicPr>
          <p:nvPr/>
        </p:nvPicPr>
        <p:blipFill>
          <a:blip r:embed="rId3"/>
          <a:stretch>
            <a:fillRect/>
          </a:stretch>
        </p:blipFill>
        <p:spPr>
          <a:xfrm>
            <a:off x="7402991" y="2650578"/>
            <a:ext cx="3539165" cy="3600450"/>
          </a:xfrm>
          <a:prstGeom prst="rect">
            <a:avLst/>
          </a:prstGeom>
        </p:spPr>
      </p:pic>
    </p:spTree>
    <p:extLst>
      <p:ext uri="{BB962C8B-B14F-4D97-AF65-F5344CB8AC3E}">
        <p14:creationId xmlns:p14="http://schemas.microsoft.com/office/powerpoint/2010/main" val="4282237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2D SLAM Results</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p:txBody>
          <a:bodyPr/>
          <a:lstStyle/>
          <a:p>
            <a:r>
              <a:rPr lang="en-US" dirty="0"/>
              <a:t>TODO</a:t>
            </a:r>
            <a:endParaRPr lang="LID4096" dirty="0"/>
          </a:p>
        </p:txBody>
      </p:sp>
    </p:spTree>
    <p:extLst>
      <p:ext uri="{BB962C8B-B14F-4D97-AF65-F5344CB8AC3E}">
        <p14:creationId xmlns:p14="http://schemas.microsoft.com/office/powerpoint/2010/main" val="38541260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3D SLAM Results</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p:txBody>
          <a:bodyPr/>
          <a:lstStyle/>
          <a:p>
            <a:r>
              <a:rPr lang="en-US" dirty="0"/>
              <a:t>TODO</a:t>
            </a:r>
            <a:endParaRPr lang="LID4096" dirty="0"/>
          </a:p>
        </p:txBody>
      </p:sp>
    </p:spTree>
    <p:extLst>
      <p:ext uri="{BB962C8B-B14F-4D97-AF65-F5344CB8AC3E}">
        <p14:creationId xmlns:p14="http://schemas.microsoft.com/office/powerpoint/2010/main" val="1837325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Summary</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p:txBody>
          <a:bodyPr/>
          <a:lstStyle/>
          <a:p>
            <a:r>
              <a:rPr lang="en-US" dirty="0"/>
              <a:t>TODO</a:t>
            </a:r>
            <a:endParaRPr lang="LID4096" dirty="0"/>
          </a:p>
        </p:txBody>
      </p:sp>
    </p:spTree>
    <p:extLst>
      <p:ext uri="{BB962C8B-B14F-4D97-AF65-F5344CB8AC3E}">
        <p14:creationId xmlns:p14="http://schemas.microsoft.com/office/powerpoint/2010/main" val="27492851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30AD-4DCC-4B99-8F92-79D5B9FD548C}"/>
              </a:ext>
            </a:extLst>
          </p:cNvPr>
          <p:cNvSpPr>
            <a:spLocks noGrp="1"/>
          </p:cNvSpPr>
          <p:nvPr>
            <p:ph type="title"/>
          </p:nvPr>
        </p:nvSpPr>
        <p:spPr>
          <a:xfrm>
            <a:off x="531811" y="1641438"/>
            <a:ext cx="9404723" cy="2073312"/>
          </a:xfrm>
        </p:spPr>
        <p:txBody>
          <a:bodyPr/>
          <a:lstStyle/>
          <a:p>
            <a:r>
              <a:rPr lang="en-US" sz="5400" dirty="0"/>
              <a:t>Thank you</a:t>
            </a:r>
            <a:br>
              <a:rPr lang="en-US" sz="5400" dirty="0"/>
            </a:br>
            <a:r>
              <a:rPr lang="en-US" sz="5400" dirty="0"/>
              <a:t>for your attention!</a:t>
            </a:r>
            <a:endParaRPr lang="LID4096" sz="5400" dirty="0"/>
          </a:p>
        </p:txBody>
      </p:sp>
      <p:cxnSp>
        <p:nvCxnSpPr>
          <p:cNvPr id="5" name="Straight Connector 4">
            <a:extLst>
              <a:ext uri="{FF2B5EF4-FFF2-40B4-BE49-F238E27FC236}">
                <a16:creationId xmlns:a16="http://schemas.microsoft.com/office/drawing/2014/main" id="{CD718922-6016-4D69-B926-53A681FE3C37}"/>
              </a:ext>
            </a:extLst>
          </p:cNvPr>
          <p:cNvCxnSpPr/>
          <p:nvPr/>
        </p:nvCxnSpPr>
        <p:spPr>
          <a:xfrm>
            <a:off x="377190" y="1291590"/>
            <a:ext cx="0" cy="2423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815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646110" y="1454293"/>
            <a:ext cx="4762797" cy="4326575"/>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Task</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747430" y="1590056"/>
            <a:ext cx="4661477" cy="3776078"/>
          </a:xfrm>
        </p:spPr>
        <p:txBody>
          <a:bodyPr>
            <a:noAutofit/>
          </a:bodyPr>
          <a:lstStyle/>
          <a:p>
            <a:pPr marL="0" indent="0">
              <a:buNone/>
            </a:pPr>
            <a:r>
              <a:rPr lang="en-US" dirty="0"/>
              <a:t>The student’s task is to develop a positioning system by placing stationary LIDAR sensors on a drone, to collect range measurements of its environment and use a SLAM algorithm to find the current position. The position and orientation of these sensors is fixed relative to the drone’s frame and scanning of the drone’s environment is done by orientation changes that happen due to the natural motion during flights.</a:t>
            </a:r>
            <a:endParaRPr lang="LID4096" dirty="0"/>
          </a:p>
        </p:txBody>
      </p:sp>
      <p:pic>
        <p:nvPicPr>
          <p:cNvPr id="5" name="Picture 4" descr="Képtalálat a következőre: „3d slam map”">
            <a:extLst>
              <a:ext uri="{FF2B5EF4-FFF2-40B4-BE49-F238E27FC236}">
                <a16:creationId xmlns:a16="http://schemas.microsoft.com/office/drawing/2014/main" id="{E72341F0-EB69-489D-87BD-9BD2B8BB5E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9279" y="1454293"/>
            <a:ext cx="6048354" cy="4498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602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190500" y="1476712"/>
            <a:ext cx="5572991" cy="4498203"/>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Motivation</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304366" y="1650048"/>
            <a:ext cx="5283633" cy="4195481"/>
          </a:xfrm>
        </p:spPr>
        <p:txBody>
          <a:bodyPr>
            <a:normAutofit lnSpcReduction="10000"/>
          </a:bodyPr>
          <a:lstStyle/>
          <a:p>
            <a:pPr marL="0" indent="0">
              <a:buNone/>
            </a:pPr>
            <a:r>
              <a:rPr lang="en-US" dirty="0"/>
              <a:t>Typically used sensors for mapping and localization</a:t>
            </a:r>
            <a:endParaRPr lang="hu-HU" dirty="0"/>
          </a:p>
          <a:p>
            <a:r>
              <a:rPr lang="en-US" dirty="0"/>
              <a:t>Planar scanners - LIDAR</a:t>
            </a:r>
          </a:p>
          <a:p>
            <a:pPr lvl="1"/>
            <a:r>
              <a:rPr lang="en-US" dirty="0"/>
              <a:t>Accurate</a:t>
            </a:r>
          </a:p>
          <a:p>
            <a:pPr lvl="1"/>
            <a:r>
              <a:rPr lang="en-US" dirty="0"/>
              <a:t>Too heavy for small vehicles</a:t>
            </a:r>
          </a:p>
          <a:p>
            <a:pPr lvl="1"/>
            <a:r>
              <a:rPr lang="en-US" dirty="0"/>
              <a:t>Sensitive </a:t>
            </a:r>
          </a:p>
          <a:p>
            <a:pPr lvl="1"/>
            <a:r>
              <a:rPr lang="en-US" dirty="0"/>
              <a:t>Expensive</a:t>
            </a:r>
          </a:p>
          <a:p>
            <a:r>
              <a:rPr lang="en-US" dirty="0"/>
              <a:t>Monocular, stereo or RGB-D camera</a:t>
            </a:r>
          </a:p>
          <a:p>
            <a:pPr lvl="1"/>
            <a:r>
              <a:rPr lang="en-US" dirty="0"/>
              <a:t>Detailed maps</a:t>
            </a:r>
          </a:p>
          <a:p>
            <a:pPr lvl="1"/>
            <a:r>
              <a:rPr lang="en-US" dirty="0"/>
              <a:t>Produces high amounts of data</a:t>
            </a:r>
          </a:p>
          <a:p>
            <a:pPr lvl="1"/>
            <a:r>
              <a:rPr lang="en-US" dirty="0"/>
              <a:t>High computation needs</a:t>
            </a:r>
          </a:p>
        </p:txBody>
      </p:sp>
      <p:pic>
        <p:nvPicPr>
          <p:cNvPr id="6" name="Picture 5">
            <a:extLst>
              <a:ext uri="{FF2B5EF4-FFF2-40B4-BE49-F238E27FC236}">
                <a16:creationId xmlns:a16="http://schemas.microsoft.com/office/drawing/2014/main" id="{1403D16A-4BD5-4013-AC84-AC65D4112BD3}"/>
              </a:ext>
            </a:extLst>
          </p:cNvPr>
          <p:cNvPicPr>
            <a:picLocks noChangeAspect="1"/>
          </p:cNvPicPr>
          <p:nvPr/>
        </p:nvPicPr>
        <p:blipFill>
          <a:blip r:embed="rId2"/>
          <a:stretch>
            <a:fillRect/>
          </a:stretch>
        </p:blipFill>
        <p:spPr>
          <a:xfrm>
            <a:off x="5982133" y="2201813"/>
            <a:ext cx="5905500" cy="3048000"/>
          </a:xfrm>
          <a:prstGeom prst="rect">
            <a:avLst/>
          </a:prstGeom>
        </p:spPr>
      </p:pic>
    </p:spTree>
    <p:extLst>
      <p:ext uri="{BB962C8B-B14F-4D97-AF65-F5344CB8AC3E}">
        <p14:creationId xmlns:p14="http://schemas.microsoft.com/office/powerpoint/2010/main" val="4233412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VL53L1X LIDAR</a:t>
            </a:r>
            <a:endParaRPr lang="LID4096" dirty="0"/>
          </a:p>
        </p:txBody>
      </p:sp>
      <p:pic>
        <p:nvPicPr>
          <p:cNvPr id="5" name="Picture 4">
            <a:extLst>
              <a:ext uri="{FF2B5EF4-FFF2-40B4-BE49-F238E27FC236}">
                <a16:creationId xmlns:a16="http://schemas.microsoft.com/office/drawing/2014/main" id="{40E6F4A9-B23F-4297-A68A-AF1B51E630B0}"/>
              </a:ext>
            </a:extLst>
          </p:cNvPr>
          <p:cNvPicPr>
            <a:picLocks noChangeAspect="1"/>
          </p:cNvPicPr>
          <p:nvPr/>
        </p:nvPicPr>
        <p:blipFill>
          <a:blip r:embed="rId2"/>
          <a:stretch>
            <a:fillRect/>
          </a:stretch>
        </p:blipFill>
        <p:spPr>
          <a:xfrm>
            <a:off x="6336145" y="4002138"/>
            <a:ext cx="5375563" cy="2378023"/>
          </a:xfrm>
          <a:prstGeom prst="rect">
            <a:avLst/>
          </a:prstGeom>
        </p:spPr>
      </p:pic>
      <p:grpSp>
        <p:nvGrpSpPr>
          <p:cNvPr id="6" name="Group 5">
            <a:extLst>
              <a:ext uri="{FF2B5EF4-FFF2-40B4-BE49-F238E27FC236}">
                <a16:creationId xmlns:a16="http://schemas.microsoft.com/office/drawing/2014/main" id="{0B58206C-7253-4B06-8666-BD4F319469F2}"/>
              </a:ext>
            </a:extLst>
          </p:cNvPr>
          <p:cNvGrpSpPr/>
          <p:nvPr/>
        </p:nvGrpSpPr>
        <p:grpSpPr>
          <a:xfrm>
            <a:off x="702892" y="2179722"/>
            <a:ext cx="4645580" cy="3011428"/>
            <a:chOff x="6562433" y="2623879"/>
            <a:chExt cx="4645580" cy="3011428"/>
          </a:xfrm>
        </p:grpSpPr>
        <p:sp>
          <p:nvSpPr>
            <p:cNvPr id="7" name="Rectangle: Rounded Corners 6">
              <a:extLst>
                <a:ext uri="{FF2B5EF4-FFF2-40B4-BE49-F238E27FC236}">
                  <a16:creationId xmlns:a16="http://schemas.microsoft.com/office/drawing/2014/main" id="{87746E6B-62CD-4DD8-8C06-271074ED91CF}"/>
                </a:ext>
              </a:extLst>
            </p:cNvPr>
            <p:cNvSpPr/>
            <p:nvPr/>
          </p:nvSpPr>
          <p:spPr>
            <a:xfrm>
              <a:off x="6562433" y="2623879"/>
              <a:ext cx="4645580" cy="270657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Content Placeholder 2">
              <a:extLst>
                <a:ext uri="{FF2B5EF4-FFF2-40B4-BE49-F238E27FC236}">
                  <a16:creationId xmlns:a16="http://schemas.microsoft.com/office/drawing/2014/main" id="{85DBECAE-55B7-4999-BAEE-891D6D61A3A1}"/>
                </a:ext>
              </a:extLst>
            </p:cNvPr>
            <p:cNvSpPr txBox="1">
              <a:spLocks/>
            </p:cNvSpPr>
            <p:nvPr/>
          </p:nvSpPr>
          <p:spPr>
            <a:xfrm>
              <a:off x="6656213" y="2843918"/>
              <a:ext cx="4364240" cy="23983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9" name="Content Placeholder 2">
              <a:extLst>
                <a:ext uri="{FF2B5EF4-FFF2-40B4-BE49-F238E27FC236}">
                  <a16:creationId xmlns:a16="http://schemas.microsoft.com/office/drawing/2014/main" id="{61783E63-2811-4FC1-8E9A-9518D62E5047}"/>
                </a:ext>
              </a:extLst>
            </p:cNvPr>
            <p:cNvSpPr txBox="1">
              <a:spLocks/>
            </p:cNvSpPr>
            <p:nvPr/>
          </p:nvSpPr>
          <p:spPr>
            <a:xfrm>
              <a:off x="6656212" y="2928736"/>
              <a:ext cx="4458021" cy="270657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4m maximum range</a:t>
              </a:r>
            </a:p>
            <a:p>
              <a:r>
                <a:rPr lang="en-US" dirty="0"/>
                <a:t>50Hz maximum sampling rage</a:t>
              </a:r>
            </a:p>
            <a:p>
              <a:r>
                <a:rPr lang="en-US" dirty="0"/>
                <a:t>Small size</a:t>
              </a:r>
              <a:r>
                <a:rPr lang="hu-HU" dirty="0"/>
                <a:t>:</a:t>
              </a:r>
              <a:r>
                <a:rPr lang="en-US" dirty="0"/>
                <a:t> 4.9x2.5x1.56mm </a:t>
              </a:r>
            </a:p>
            <a:p>
              <a:r>
                <a:rPr lang="en-US" dirty="0"/>
                <a:t>27</a:t>
              </a:r>
              <a:r>
                <a:rPr lang="hu-HU" dirty="0"/>
                <a:t>° Field of view</a:t>
              </a:r>
              <a:endParaRPr lang="en-US" dirty="0"/>
            </a:p>
            <a:p>
              <a:r>
                <a:rPr lang="en-US" dirty="0"/>
                <a:t>Adjustable Region of Interest</a:t>
              </a:r>
            </a:p>
            <a:p>
              <a:endParaRPr lang="en-US" dirty="0"/>
            </a:p>
          </p:txBody>
        </p:sp>
      </p:grpSp>
      <p:pic>
        <p:nvPicPr>
          <p:cNvPr id="13" name="Picture 12">
            <a:extLst>
              <a:ext uri="{FF2B5EF4-FFF2-40B4-BE49-F238E27FC236}">
                <a16:creationId xmlns:a16="http://schemas.microsoft.com/office/drawing/2014/main" id="{5C3DDF0F-690B-4D3F-BA66-488E70180ECE}"/>
              </a:ext>
            </a:extLst>
          </p:cNvPr>
          <p:cNvPicPr>
            <a:picLocks noChangeAspect="1"/>
          </p:cNvPicPr>
          <p:nvPr/>
        </p:nvPicPr>
        <p:blipFill>
          <a:blip r:embed="rId3"/>
          <a:stretch>
            <a:fillRect/>
          </a:stretch>
        </p:blipFill>
        <p:spPr>
          <a:xfrm>
            <a:off x="6749748" y="898364"/>
            <a:ext cx="4645580" cy="2869230"/>
          </a:xfrm>
          <a:prstGeom prst="rect">
            <a:avLst/>
          </a:prstGeom>
        </p:spPr>
      </p:pic>
    </p:spTree>
    <p:extLst>
      <p:ext uri="{BB962C8B-B14F-4D97-AF65-F5344CB8AC3E}">
        <p14:creationId xmlns:p14="http://schemas.microsoft.com/office/powerpoint/2010/main" val="3225381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Google Cartographer SLAM</a:t>
            </a:r>
            <a:endParaRPr lang="LID4096" dirty="0"/>
          </a:p>
        </p:txBody>
      </p:sp>
      <p:pic>
        <p:nvPicPr>
          <p:cNvPr id="6" name="Content Placeholder 4">
            <a:extLst>
              <a:ext uri="{FF2B5EF4-FFF2-40B4-BE49-F238E27FC236}">
                <a16:creationId xmlns:a16="http://schemas.microsoft.com/office/drawing/2014/main" id="{B7F582EF-09C4-4926-9809-8E931834C31D}"/>
              </a:ext>
            </a:extLst>
          </p:cNvPr>
          <p:cNvPicPr>
            <a:picLocks noChangeAspect="1"/>
          </p:cNvPicPr>
          <p:nvPr/>
        </p:nvPicPr>
        <p:blipFill>
          <a:blip r:embed="rId2"/>
          <a:stretch>
            <a:fillRect/>
          </a:stretch>
        </p:blipFill>
        <p:spPr>
          <a:xfrm>
            <a:off x="601601" y="2716064"/>
            <a:ext cx="5803772" cy="3146367"/>
          </a:xfrm>
          <a:prstGeom prst="rect">
            <a:avLst/>
          </a:prstGeom>
        </p:spPr>
      </p:pic>
      <p:sp>
        <p:nvSpPr>
          <p:cNvPr id="7" name="Rectangle: Rounded Corners 6">
            <a:extLst>
              <a:ext uri="{FF2B5EF4-FFF2-40B4-BE49-F238E27FC236}">
                <a16:creationId xmlns:a16="http://schemas.microsoft.com/office/drawing/2014/main" id="{39B147D3-F3A2-440A-A0DE-06FDDBB2817C}"/>
              </a:ext>
            </a:extLst>
          </p:cNvPr>
          <p:cNvSpPr/>
          <p:nvPr/>
        </p:nvSpPr>
        <p:spPr>
          <a:xfrm>
            <a:off x="6944819" y="2852485"/>
            <a:ext cx="4645580" cy="2820728"/>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Content Placeholder 2">
            <a:extLst>
              <a:ext uri="{FF2B5EF4-FFF2-40B4-BE49-F238E27FC236}">
                <a16:creationId xmlns:a16="http://schemas.microsoft.com/office/drawing/2014/main" id="{E6D6CD2B-E779-489F-9C44-EF02E556C675}"/>
              </a:ext>
            </a:extLst>
          </p:cNvPr>
          <p:cNvSpPr txBox="1">
            <a:spLocks/>
          </p:cNvSpPr>
          <p:nvPr/>
        </p:nvSpPr>
        <p:spPr>
          <a:xfrm>
            <a:off x="7038598" y="2931562"/>
            <a:ext cx="4458021" cy="2672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Inputs: LIDAR scan and IMU</a:t>
            </a:r>
          </a:p>
          <a:p>
            <a:r>
              <a:rPr lang="en-US" dirty="0"/>
              <a:t>2D and 3D online SLAM</a:t>
            </a:r>
          </a:p>
          <a:p>
            <a:r>
              <a:rPr lang="en-US" dirty="0"/>
              <a:t>Used by Google street view</a:t>
            </a:r>
          </a:p>
          <a:p>
            <a:r>
              <a:rPr lang="en-US" dirty="0"/>
              <a:t>Great community</a:t>
            </a:r>
          </a:p>
          <a:p>
            <a:r>
              <a:rPr lang="en-US" dirty="0"/>
              <a:t>Available as ROS package</a:t>
            </a:r>
          </a:p>
          <a:p>
            <a:r>
              <a:rPr lang="en-US" dirty="0"/>
              <a:t>Ready to use</a:t>
            </a:r>
          </a:p>
          <a:p>
            <a:endParaRPr lang="en-US" dirty="0"/>
          </a:p>
        </p:txBody>
      </p:sp>
    </p:spTree>
    <p:extLst>
      <p:ext uri="{BB962C8B-B14F-4D97-AF65-F5344CB8AC3E}">
        <p14:creationId xmlns:p14="http://schemas.microsoft.com/office/powerpoint/2010/main" val="84396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2C29-973B-4BF3-BCB4-244D6341F3E9}"/>
              </a:ext>
            </a:extLst>
          </p:cNvPr>
          <p:cNvSpPr>
            <a:spLocks noGrp="1"/>
          </p:cNvSpPr>
          <p:nvPr>
            <p:ph type="title"/>
          </p:nvPr>
        </p:nvSpPr>
        <p:spPr/>
        <p:txBody>
          <a:bodyPr/>
          <a:lstStyle/>
          <a:p>
            <a:r>
              <a:rPr lang="en-US" dirty="0"/>
              <a:t>System design overview</a:t>
            </a:r>
            <a:endParaRPr lang="LID4096" dirty="0"/>
          </a:p>
        </p:txBody>
      </p:sp>
      <p:pic>
        <p:nvPicPr>
          <p:cNvPr id="9" name="Content Placeholder 8">
            <a:extLst>
              <a:ext uri="{FF2B5EF4-FFF2-40B4-BE49-F238E27FC236}">
                <a16:creationId xmlns:a16="http://schemas.microsoft.com/office/drawing/2014/main" id="{CA28A4D3-D951-444C-B6C0-02546916F2BB}"/>
              </a:ext>
            </a:extLst>
          </p:cNvPr>
          <p:cNvPicPr>
            <a:picLocks noGrp="1" noChangeAspect="1"/>
          </p:cNvPicPr>
          <p:nvPr>
            <p:ph idx="1"/>
          </p:nvPr>
        </p:nvPicPr>
        <p:blipFill>
          <a:blip r:embed="rId2"/>
          <a:stretch>
            <a:fillRect/>
          </a:stretch>
        </p:blipFill>
        <p:spPr>
          <a:xfrm>
            <a:off x="967494" y="2722927"/>
            <a:ext cx="10257011" cy="3364672"/>
          </a:xfrm>
        </p:spPr>
      </p:pic>
    </p:spTree>
    <p:extLst>
      <p:ext uri="{BB962C8B-B14F-4D97-AF65-F5344CB8AC3E}">
        <p14:creationId xmlns:p14="http://schemas.microsoft.com/office/powerpoint/2010/main" val="8770729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E2C29-973B-4BF3-BCB4-244D6341F3E9}"/>
              </a:ext>
            </a:extLst>
          </p:cNvPr>
          <p:cNvSpPr>
            <a:spLocks noGrp="1"/>
          </p:cNvSpPr>
          <p:nvPr>
            <p:ph type="title"/>
          </p:nvPr>
        </p:nvSpPr>
        <p:spPr/>
        <p:txBody>
          <a:bodyPr/>
          <a:lstStyle/>
          <a:p>
            <a:r>
              <a:rPr lang="en-US" dirty="0"/>
              <a:t>VL53L1X measurements</a:t>
            </a:r>
            <a:endParaRPr lang="LID4096" dirty="0"/>
          </a:p>
        </p:txBody>
      </p:sp>
      <p:sp>
        <p:nvSpPr>
          <p:cNvPr id="4" name="Content Placeholder 3">
            <a:extLst>
              <a:ext uri="{FF2B5EF4-FFF2-40B4-BE49-F238E27FC236}">
                <a16:creationId xmlns:a16="http://schemas.microsoft.com/office/drawing/2014/main" id="{0CCB90D4-64A9-484D-9851-E5DBFFA8FA72}"/>
              </a:ext>
            </a:extLst>
          </p:cNvPr>
          <p:cNvSpPr>
            <a:spLocks noGrp="1"/>
          </p:cNvSpPr>
          <p:nvPr>
            <p:ph idx="1"/>
          </p:nvPr>
        </p:nvSpPr>
        <p:spPr/>
        <p:txBody>
          <a:bodyPr/>
          <a:lstStyle/>
          <a:p>
            <a:r>
              <a:rPr lang="en-US" dirty="0"/>
              <a:t>TODO</a:t>
            </a:r>
            <a:endParaRPr lang="LID4096" dirty="0"/>
          </a:p>
        </p:txBody>
      </p:sp>
    </p:spTree>
    <p:extLst>
      <p:ext uri="{BB962C8B-B14F-4D97-AF65-F5344CB8AC3E}">
        <p14:creationId xmlns:p14="http://schemas.microsoft.com/office/powerpoint/2010/main" val="21504548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a:xfrm>
            <a:off x="646111" y="452718"/>
            <a:ext cx="9404723" cy="740651"/>
          </a:xfrm>
        </p:spPr>
        <p:txBody>
          <a:bodyPr/>
          <a:lstStyle/>
          <a:p>
            <a:r>
              <a:rPr lang="en-US" dirty="0"/>
              <a:t>VL53L1X simulation</a:t>
            </a:r>
            <a:endParaRPr lang="LID4096" dirty="0"/>
          </a:p>
        </p:txBody>
      </p:sp>
      <p:pic>
        <p:nvPicPr>
          <p:cNvPr id="10" name="Picture 9" descr="A screenshot of a computer&#10;&#10;Description automatically generated">
            <a:extLst>
              <a:ext uri="{FF2B5EF4-FFF2-40B4-BE49-F238E27FC236}">
                <a16:creationId xmlns:a16="http://schemas.microsoft.com/office/drawing/2014/main" id="{DB5D2AF2-6962-411C-8BEA-C3EE90CD9E43}"/>
              </a:ext>
            </a:extLst>
          </p:cNvPr>
          <p:cNvPicPr>
            <a:picLocks noChangeAspect="1"/>
          </p:cNvPicPr>
          <p:nvPr/>
        </p:nvPicPr>
        <p:blipFill>
          <a:blip r:embed="rId2"/>
          <a:stretch>
            <a:fillRect/>
          </a:stretch>
        </p:blipFill>
        <p:spPr>
          <a:xfrm>
            <a:off x="6349141" y="1425896"/>
            <a:ext cx="5281290" cy="5052396"/>
          </a:xfrm>
          <a:prstGeom prst="rect">
            <a:avLst/>
          </a:prstGeom>
        </p:spPr>
      </p:pic>
      <p:sp>
        <p:nvSpPr>
          <p:cNvPr id="13" name="Rectangle: Rounded Corners 12">
            <a:extLst>
              <a:ext uri="{FF2B5EF4-FFF2-40B4-BE49-F238E27FC236}">
                <a16:creationId xmlns:a16="http://schemas.microsoft.com/office/drawing/2014/main" id="{D8ADE016-F30D-4346-BE58-436A9FA4B8CD}"/>
              </a:ext>
            </a:extLst>
          </p:cNvPr>
          <p:cNvSpPr/>
          <p:nvPr/>
        </p:nvSpPr>
        <p:spPr>
          <a:xfrm>
            <a:off x="770098" y="1502229"/>
            <a:ext cx="4941027" cy="479783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4" name="Content Placeholder 2">
            <a:extLst>
              <a:ext uri="{FF2B5EF4-FFF2-40B4-BE49-F238E27FC236}">
                <a16:creationId xmlns:a16="http://schemas.microsoft.com/office/drawing/2014/main" id="{6ADBD30E-7A32-47CB-885E-7599EE82A7EE}"/>
              </a:ext>
            </a:extLst>
          </p:cNvPr>
          <p:cNvSpPr txBox="1">
            <a:spLocks/>
          </p:cNvSpPr>
          <p:nvPr/>
        </p:nvSpPr>
        <p:spPr>
          <a:xfrm>
            <a:off x="972558" y="1861458"/>
            <a:ext cx="4552588" cy="4441184"/>
          </a:xfrm>
          <a:prstGeom prst="rect">
            <a:avLst/>
          </a:prstGeom>
        </p:spPr>
        <p:txBody>
          <a:bodyPr vert="horz" lIns="91440" tIns="45720" rIns="91440" bIns="45720" rtlCol="0">
            <a:normAutofit fontScale="92500" lnSpcReduction="1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a:t>1. </a:t>
            </a:r>
            <a:r>
              <a:rPr lang="hu-HU"/>
              <a:t> </a:t>
            </a:r>
            <a:r>
              <a:rPr lang="en-US"/>
              <a:t>Data collection</a:t>
            </a:r>
            <a:endParaRPr lang="hu-HU"/>
          </a:p>
          <a:p>
            <a:pPr lvl="1"/>
            <a:r>
              <a:rPr lang="hu-HU"/>
              <a:t>Gazebo Simulator using ROS</a:t>
            </a:r>
            <a:endParaRPr lang="en-US"/>
          </a:p>
          <a:p>
            <a:pPr lvl="1"/>
            <a:r>
              <a:rPr lang="hu-HU"/>
              <a:t>Iris drone using </a:t>
            </a:r>
            <a:r>
              <a:rPr lang="en-US"/>
              <a:t>P</a:t>
            </a:r>
            <a:r>
              <a:rPr lang="hu-HU"/>
              <a:t>X</a:t>
            </a:r>
            <a:r>
              <a:rPr lang="en-US"/>
              <a:t>4</a:t>
            </a:r>
            <a:r>
              <a:rPr lang="hu-HU"/>
              <a:t> Repository</a:t>
            </a:r>
            <a:endParaRPr lang="en-US"/>
          </a:p>
          <a:p>
            <a:pPr lvl="1"/>
            <a:r>
              <a:rPr lang="hu-HU"/>
              <a:t>360° LIDAR data</a:t>
            </a:r>
          </a:p>
          <a:p>
            <a:pPr lvl="1"/>
            <a:r>
              <a:rPr lang="hu-HU"/>
              <a:t>Recorded into Rosbag</a:t>
            </a:r>
          </a:p>
          <a:p>
            <a:pPr marL="457200" lvl="1" indent="0">
              <a:buFont typeface="Wingdings 3" charset="2"/>
              <a:buNone/>
            </a:pPr>
            <a:endParaRPr lang="en-US"/>
          </a:p>
          <a:p>
            <a:r>
              <a:rPr lang="en-US"/>
              <a:t>2. </a:t>
            </a:r>
            <a:r>
              <a:rPr lang="hu-HU"/>
              <a:t> Data filtering</a:t>
            </a:r>
            <a:endParaRPr lang="en-US"/>
          </a:p>
          <a:p>
            <a:pPr lvl="1"/>
            <a:r>
              <a:rPr lang="en-US"/>
              <a:t>Python script </a:t>
            </a:r>
          </a:p>
          <a:p>
            <a:pPr lvl="1"/>
            <a:r>
              <a:rPr lang="en-US"/>
              <a:t>Converts raw LIDAR data to simulate VL53L1X sensors</a:t>
            </a:r>
          </a:p>
          <a:p>
            <a:pPr lvl="2"/>
            <a:r>
              <a:rPr lang="en-US"/>
              <a:t>FoV, update rate, max distance</a:t>
            </a:r>
          </a:p>
          <a:p>
            <a:pPr lvl="2"/>
            <a:r>
              <a:rPr lang="en-US"/>
              <a:t>Layout</a:t>
            </a:r>
          </a:p>
          <a:p>
            <a:endParaRPr lang="en-US"/>
          </a:p>
          <a:p>
            <a:endParaRPr lang="en-US" dirty="0"/>
          </a:p>
        </p:txBody>
      </p:sp>
    </p:spTree>
    <p:extLst>
      <p:ext uri="{BB962C8B-B14F-4D97-AF65-F5344CB8AC3E}">
        <p14:creationId xmlns:p14="http://schemas.microsoft.com/office/powerpoint/2010/main" val="15611868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95C9480-F3D5-43E3-BDA8-047774191CD2}"/>
              </a:ext>
            </a:extLst>
          </p:cNvPr>
          <p:cNvSpPr/>
          <p:nvPr/>
        </p:nvSpPr>
        <p:spPr>
          <a:xfrm>
            <a:off x="770098" y="1502229"/>
            <a:ext cx="4941027" cy="479783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a:xfrm>
            <a:off x="646111" y="452718"/>
            <a:ext cx="9404723" cy="740651"/>
          </a:xfrm>
        </p:spPr>
        <p:txBody>
          <a:bodyPr/>
          <a:lstStyle/>
          <a:p>
            <a:r>
              <a:rPr lang="en-US" dirty="0"/>
              <a:t>VL53L1X simulation</a:t>
            </a: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972558" y="1861458"/>
            <a:ext cx="4552588" cy="4441184"/>
          </a:xfrm>
        </p:spPr>
        <p:txBody>
          <a:bodyPr>
            <a:normAutofit fontScale="92500" lnSpcReduction="10000"/>
          </a:bodyPr>
          <a:lstStyle/>
          <a:p>
            <a:r>
              <a:rPr lang="en-US" dirty="0"/>
              <a:t>1. </a:t>
            </a:r>
            <a:r>
              <a:rPr lang="hu-HU" dirty="0"/>
              <a:t> </a:t>
            </a:r>
            <a:r>
              <a:rPr lang="en-US" dirty="0"/>
              <a:t>Data collection</a:t>
            </a:r>
            <a:endParaRPr lang="hu-HU" dirty="0"/>
          </a:p>
          <a:p>
            <a:pPr lvl="1"/>
            <a:r>
              <a:rPr lang="hu-HU" dirty="0" err="1"/>
              <a:t>Gazebo</a:t>
            </a:r>
            <a:r>
              <a:rPr lang="hu-HU" dirty="0"/>
              <a:t> Simulator </a:t>
            </a:r>
            <a:r>
              <a:rPr lang="hu-HU" dirty="0" err="1"/>
              <a:t>using</a:t>
            </a:r>
            <a:r>
              <a:rPr lang="hu-HU" dirty="0"/>
              <a:t> ROS</a:t>
            </a:r>
            <a:endParaRPr lang="en-US" dirty="0"/>
          </a:p>
          <a:p>
            <a:pPr lvl="1"/>
            <a:r>
              <a:rPr lang="hu-HU" dirty="0" err="1"/>
              <a:t>Iris</a:t>
            </a:r>
            <a:r>
              <a:rPr lang="hu-HU" dirty="0"/>
              <a:t> </a:t>
            </a:r>
            <a:r>
              <a:rPr lang="hu-HU" dirty="0" err="1"/>
              <a:t>drone</a:t>
            </a:r>
            <a:r>
              <a:rPr lang="hu-HU" dirty="0"/>
              <a:t> </a:t>
            </a:r>
            <a:r>
              <a:rPr lang="hu-HU" dirty="0" err="1"/>
              <a:t>using</a:t>
            </a:r>
            <a:r>
              <a:rPr lang="hu-HU" dirty="0"/>
              <a:t> </a:t>
            </a:r>
            <a:r>
              <a:rPr lang="en-US" dirty="0"/>
              <a:t>P</a:t>
            </a:r>
            <a:r>
              <a:rPr lang="hu-HU" dirty="0"/>
              <a:t>X</a:t>
            </a:r>
            <a:r>
              <a:rPr lang="en-US" dirty="0"/>
              <a:t>4</a:t>
            </a:r>
            <a:r>
              <a:rPr lang="hu-HU" dirty="0"/>
              <a:t> </a:t>
            </a:r>
            <a:r>
              <a:rPr lang="hu-HU" dirty="0" err="1"/>
              <a:t>Repository</a:t>
            </a:r>
            <a:endParaRPr lang="en-US" dirty="0"/>
          </a:p>
          <a:p>
            <a:pPr lvl="1"/>
            <a:r>
              <a:rPr lang="hu-HU" dirty="0"/>
              <a:t>360° LIDAR </a:t>
            </a:r>
            <a:r>
              <a:rPr lang="hu-HU" dirty="0" err="1"/>
              <a:t>data</a:t>
            </a:r>
            <a:endParaRPr lang="hu-HU" dirty="0"/>
          </a:p>
          <a:p>
            <a:pPr lvl="1"/>
            <a:r>
              <a:rPr lang="hu-HU" dirty="0" err="1"/>
              <a:t>Recorded</a:t>
            </a:r>
            <a:r>
              <a:rPr lang="hu-HU" dirty="0"/>
              <a:t> </a:t>
            </a:r>
            <a:r>
              <a:rPr lang="hu-HU" dirty="0" err="1"/>
              <a:t>into</a:t>
            </a:r>
            <a:r>
              <a:rPr lang="hu-HU" dirty="0"/>
              <a:t> </a:t>
            </a:r>
            <a:r>
              <a:rPr lang="hu-HU" dirty="0" err="1"/>
              <a:t>Rosbag</a:t>
            </a:r>
            <a:endParaRPr lang="hu-HU" dirty="0"/>
          </a:p>
          <a:p>
            <a:pPr marL="457200" lvl="1" indent="0">
              <a:buNone/>
            </a:pPr>
            <a:endParaRPr lang="en-US" dirty="0"/>
          </a:p>
          <a:p>
            <a:r>
              <a:rPr lang="en-US" dirty="0"/>
              <a:t>2. </a:t>
            </a:r>
            <a:r>
              <a:rPr lang="hu-HU" dirty="0"/>
              <a:t> Data filtering</a:t>
            </a:r>
            <a:endParaRPr lang="en-US" dirty="0"/>
          </a:p>
          <a:p>
            <a:pPr lvl="1"/>
            <a:r>
              <a:rPr lang="en-US" dirty="0"/>
              <a:t>Python script </a:t>
            </a:r>
          </a:p>
          <a:p>
            <a:pPr lvl="1"/>
            <a:r>
              <a:rPr lang="en-US" dirty="0"/>
              <a:t>Converts raw LIDAR data to simulate VL53L1X sensors</a:t>
            </a:r>
          </a:p>
          <a:p>
            <a:pPr lvl="2"/>
            <a:r>
              <a:rPr lang="en-US" dirty="0" err="1"/>
              <a:t>FoV</a:t>
            </a:r>
            <a:r>
              <a:rPr lang="en-US" dirty="0"/>
              <a:t>, update rate, max distance</a:t>
            </a:r>
          </a:p>
          <a:p>
            <a:pPr lvl="2"/>
            <a:r>
              <a:rPr lang="en-US" dirty="0"/>
              <a:t>Layout</a:t>
            </a:r>
          </a:p>
          <a:p>
            <a:endParaRPr lang="en-US" dirty="0"/>
          </a:p>
          <a:p>
            <a:endParaRPr lang="en-US" dirty="0"/>
          </a:p>
        </p:txBody>
      </p:sp>
      <p:pic>
        <p:nvPicPr>
          <p:cNvPr id="6" name="Picture 5" descr="A screenshot of a cell phone&#10;&#10;Description automatically generated">
            <a:extLst>
              <a:ext uri="{FF2B5EF4-FFF2-40B4-BE49-F238E27FC236}">
                <a16:creationId xmlns:a16="http://schemas.microsoft.com/office/drawing/2014/main" id="{03185EAD-D2F0-47CD-A234-534B10166A5B}"/>
              </a:ext>
            </a:extLst>
          </p:cNvPr>
          <p:cNvPicPr>
            <a:picLocks noChangeAspect="1"/>
          </p:cNvPicPr>
          <p:nvPr/>
        </p:nvPicPr>
        <p:blipFill>
          <a:blip r:embed="rId2"/>
          <a:stretch>
            <a:fillRect/>
          </a:stretch>
        </p:blipFill>
        <p:spPr>
          <a:xfrm>
            <a:off x="7038815" y="4282444"/>
            <a:ext cx="3182966" cy="2439499"/>
          </a:xfrm>
          <a:prstGeom prst="rect">
            <a:avLst/>
          </a:prstGeom>
        </p:spPr>
      </p:pic>
      <p:pic>
        <p:nvPicPr>
          <p:cNvPr id="8" name="Picture 7" descr="360° LIDAR data visualized in Rviz">
            <a:extLst>
              <a:ext uri="{FF2B5EF4-FFF2-40B4-BE49-F238E27FC236}">
                <a16:creationId xmlns:a16="http://schemas.microsoft.com/office/drawing/2014/main" id="{9E6ECD94-ED85-4704-941A-AA928066ABE8}"/>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6954990" y="1433593"/>
            <a:ext cx="3266791" cy="2616324"/>
          </a:xfrm>
          <a:prstGeom prst="rect">
            <a:avLst/>
          </a:prstGeom>
        </p:spPr>
      </p:pic>
    </p:spTree>
    <p:extLst>
      <p:ext uri="{BB962C8B-B14F-4D97-AF65-F5344CB8AC3E}">
        <p14:creationId xmlns:p14="http://schemas.microsoft.com/office/powerpoint/2010/main" val="114285432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otalTime>0</TotalTime>
  <Words>323</Words>
  <Application>Microsoft Office PowerPoint</Application>
  <PresentationFormat>Widescreen</PresentationFormat>
  <Paragraphs>71</Paragraphs>
  <Slides>15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15</vt:i4>
      </vt:variant>
    </vt:vector>
  </HeadingPairs>
  <TitlesOfParts>
    <vt:vector size="19" baseType="lpstr">
      <vt:lpstr>Arial</vt:lpstr>
      <vt:lpstr>Century Gothic</vt:lpstr>
      <vt:lpstr>Wingdings 3</vt:lpstr>
      <vt:lpstr>Ion</vt:lpstr>
      <vt:lpstr>Drone Localization in Ad-hoc Indoor Environment</vt:lpstr>
      <vt:lpstr>Task</vt:lpstr>
      <vt:lpstr>Motivation</vt:lpstr>
      <vt:lpstr>VL53L1X LIDAR</vt:lpstr>
      <vt:lpstr>Google Cartographer SLAM</vt:lpstr>
      <vt:lpstr>System design overview</vt:lpstr>
      <vt:lpstr>VL53L1X measurements</vt:lpstr>
      <vt:lpstr>VL53L1X simulation</vt:lpstr>
      <vt:lpstr>VL53L1X simulation</vt:lpstr>
      <vt:lpstr>Cartographer tuning</vt:lpstr>
      <vt:lpstr>SLAM setup evaluation</vt:lpstr>
      <vt:lpstr>2D SLAM Results</vt:lpstr>
      <vt:lpstr>3D SLAM Results</vt:lpstr>
      <vt:lpstr>Summary</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Localization in Ad-hoc Indoor Environment</dc:title>
  <dc:creator>Rausch Marcell</dc:creator>
  <cp:lastModifiedBy>Marcell Rausch</cp:lastModifiedBy>
  <cp:revision>54</cp:revision>
  <dcterms:created xsi:type="dcterms:W3CDTF">2019-12-10T11:49:04Z</dcterms:created>
  <dcterms:modified xsi:type="dcterms:W3CDTF">2020-06-21T19:53:52Z</dcterms:modified>
</cp:coreProperties>
</file>